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32"/>
  </p:notesMasterIdLst>
  <p:handoutMasterIdLst>
    <p:handoutMasterId r:id="rId33"/>
  </p:handoutMasterIdLst>
  <p:sldIdLst>
    <p:sldId id="296" r:id="rId2"/>
    <p:sldId id="257" r:id="rId3"/>
    <p:sldId id="291" r:id="rId4"/>
    <p:sldId id="258" r:id="rId5"/>
    <p:sldId id="259" r:id="rId6"/>
    <p:sldId id="260" r:id="rId7"/>
    <p:sldId id="267" r:id="rId8"/>
    <p:sldId id="286" r:id="rId9"/>
    <p:sldId id="263" r:id="rId10"/>
    <p:sldId id="264" r:id="rId11"/>
    <p:sldId id="266" r:id="rId12"/>
    <p:sldId id="285" r:id="rId13"/>
    <p:sldId id="288" r:id="rId14"/>
    <p:sldId id="265" r:id="rId15"/>
    <p:sldId id="268" r:id="rId16"/>
    <p:sldId id="292" r:id="rId17"/>
    <p:sldId id="271" r:id="rId18"/>
    <p:sldId id="272" r:id="rId19"/>
    <p:sldId id="293" r:id="rId20"/>
    <p:sldId id="269" r:id="rId21"/>
    <p:sldId id="290" r:id="rId22"/>
    <p:sldId id="261" r:id="rId23"/>
    <p:sldId id="270" r:id="rId24"/>
    <p:sldId id="274" r:id="rId25"/>
    <p:sldId id="275" r:id="rId26"/>
    <p:sldId id="276" r:id="rId27"/>
    <p:sldId id="278" r:id="rId28"/>
    <p:sldId id="279" r:id="rId29"/>
    <p:sldId id="289" r:id="rId30"/>
    <p:sldId id="297" r:id="rId31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A59"/>
    <a:srgbClr val="53A9A7"/>
    <a:srgbClr val="D60093"/>
    <a:srgbClr val="3C27D5"/>
    <a:srgbClr val="DEEEEE"/>
    <a:srgbClr val="73BBB9"/>
    <a:srgbClr val="8AC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8" autoAdjust="0"/>
    <p:restoredTop sz="94683" autoAdjust="0"/>
  </p:normalViewPr>
  <p:slideViewPr>
    <p:cSldViewPr>
      <p:cViewPr varScale="1">
        <p:scale>
          <a:sx n="59" d="100"/>
          <a:sy n="59" d="100"/>
        </p:scale>
        <p:origin x="17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EFE8E292-B998-2354-2E36-73AE832279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D9F4F57C-64A2-EFC8-95BA-8CB42AF948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5412" name="Rectangle 4">
            <a:extLst>
              <a:ext uri="{FF2B5EF4-FFF2-40B4-BE49-F238E27FC236}">
                <a16:creationId xmlns:a16="http://schemas.microsoft.com/office/drawing/2014/main" id="{D1358F5D-7831-3F07-21B3-B3218D92349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5413" name="Rectangle 5">
            <a:extLst>
              <a:ext uri="{FF2B5EF4-FFF2-40B4-BE49-F238E27FC236}">
                <a16:creationId xmlns:a16="http://schemas.microsoft.com/office/drawing/2014/main" id="{D459B720-CE36-025D-8488-A4B7C88E648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C9A92A-7B64-44DD-94B5-495B272391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F0F8-49FA-4AB2-9A01-37DEEEA012FA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B4E26-616A-419D-AE59-29E617F7F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9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11E186-B551-46EB-8CA6-B8BCDFBB22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C0C8B4-2FD9-4770-8AC3-7EE74A1E3AF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74B10-5F1A-4733-A2A1-C918EA9A1380}"/>
              </a:ext>
            </a:extLst>
          </p:cNvPr>
          <p:cNvSpPr txBox="1"/>
          <p:nvPr/>
        </p:nvSpPr>
        <p:spPr>
          <a:xfrm>
            <a:off x="3851343" y="9431597"/>
            <a:ext cx="2946352" cy="4982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134" tIns="46067" rIns="92134" bIns="46067" anchor="b" anchorCtr="0" compatLnSpc="1">
            <a:noAutofit/>
          </a:bodyPr>
          <a:lstStyle/>
          <a:p>
            <a:pPr marL="0" marR="0" lvl="0" indent="0" algn="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DD2CE5-E18E-452B-B1EC-2C6476917AA1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8493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11E186-B551-46EB-8CA6-B8BCDFBB22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C0C8B4-2FD9-4770-8AC3-7EE74A1E3AF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74B10-5F1A-4733-A2A1-C918EA9A1380}"/>
              </a:ext>
            </a:extLst>
          </p:cNvPr>
          <p:cNvSpPr txBox="1"/>
          <p:nvPr/>
        </p:nvSpPr>
        <p:spPr>
          <a:xfrm>
            <a:off x="3851343" y="9431597"/>
            <a:ext cx="2946352" cy="4982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2134" tIns="46067" rIns="92134" bIns="46067" anchor="b" anchorCtr="0" compatLnSpc="1">
            <a:noAutofit/>
          </a:bodyPr>
          <a:lstStyle/>
          <a:p>
            <a:pPr marL="0" marR="0" lvl="0" indent="0" algn="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DD2CE5-E18E-452B-B1EC-2C6476917AA1}" type="slidenum">
              <a:t>30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517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C298-F5D8-E733-FBAA-F4A093999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62BA07-7BEB-45B5-3665-09393B0EA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7ADD5-1BAD-AC0F-1133-80BB9521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82183-CFFB-BF5D-896E-207E87F9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7E70D-6C42-487B-CBD5-E19F1FA2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115B1-1798-4F00-B958-1D0A7671DB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728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B88C1-51C5-2371-FF96-139FCAD6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1FA26-FA28-7CFC-CE93-01BD73F26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68298-DFE2-C884-5422-D24ABC326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02255-17C9-23BF-73CD-3E3EB7E7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B0600-0DFC-EEC2-5718-B4F479D1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7D0DD-B2D9-4545-BD78-D367A566007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938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3EB3EE-D8A8-C2E4-2F5C-E07D5F0A9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93AD7-6CBE-B633-CB18-04A6A3D6B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758CC-7620-88E9-35B4-056725E6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2CB51-ECCC-686A-8886-54B55B3BC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D25EB-3BAA-F2A0-F52A-6EB183D2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B8564-5322-411B-B304-7752D69755C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667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al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B714325-A8EA-4F57-A958-FBA2822F0AE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395286" y="1701795"/>
            <a:ext cx="4105271" cy="46079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7">
            <a:extLst>
              <a:ext uri="{FF2B5EF4-FFF2-40B4-BE49-F238E27FC236}">
                <a16:creationId xmlns:a16="http://schemas.microsoft.com/office/drawing/2014/main" id="{F27864AB-05F8-4257-B33B-E1C7F0900D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344698-47AB-4BD8-8A36-2553DB07FF10}" type="datetime4">
              <a:rPr lang="en-GB"/>
              <a:pPr lvl="0"/>
              <a:t>09 September 2022</a:t>
            </a:fld>
            <a:endParaRPr lang="en-GB"/>
          </a:p>
        </p:txBody>
      </p:sp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868A9A55-8906-4DF1-81AC-C099C9255E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Mott MacDonald | Presentation</a:t>
            </a:r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4939E6B2-903C-4349-BC2E-62ACA8022A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D6AE53-8819-46B1-9024-1A88C96F2B26}" type="slidenum">
              <a:t>‹#›</a:t>
            </a:fld>
            <a:endParaRPr lang="en-GB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E72EBE4-3F43-4B1C-AEB3-A68F41D60A1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BB89EAD-23D8-437B-8E97-7DBB998F938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95285" y="1041406"/>
            <a:ext cx="8353428" cy="30692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rgbClr val="455F51"/>
                </a:solidFill>
              </a:defRPr>
            </a:lvl1pPr>
          </a:lstStyle>
          <a:p>
            <a:pPr lvl="0"/>
            <a:r>
              <a:rPr lang="en-US"/>
              <a:t>Click to edit subtitle style – 1 line only</a:t>
            </a:r>
          </a:p>
        </p:txBody>
      </p:sp>
    </p:spTree>
    <p:extLst>
      <p:ext uri="{BB962C8B-B14F-4D97-AF65-F5344CB8AC3E}">
        <p14:creationId xmlns:p14="http://schemas.microsoft.com/office/powerpoint/2010/main" val="3041846137"/>
      </p:ext>
    </p:extLst>
  </p:cSld>
  <p:clrMapOvr>
    <a:masterClrMapping/>
  </p:clrMapOvr>
  <p:transition>
    <p:fade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C0F26A5-AE57-2988-93DC-D1748CCC75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79D472E-4082-1130-2A2A-8D5AF73B72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FE407C1-4F17-A792-8AB3-9C36A2476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D053E-9A3A-4086-AAEB-60B5861001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764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2BC0A45-1E73-B348-C4DE-80F626203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B8F9C66-3B63-56D6-3F77-5F2A46D550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BE8DA0E-2A27-6862-FFD3-FA52CC70B9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C197-DBC2-43BC-BB7C-052359173F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345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03209-09E1-46C5-706D-05E746EC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963A7-D193-7C2B-402A-3120D04A8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C6DD4-CF94-E540-5F06-3C4CFCB0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321FD-11CA-CB3B-8761-929995FA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0B01C-09DE-A11D-A015-39038E9B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CF924-5322-4E10-BBC2-40F017C8C95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646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5F5A-C6B8-AACC-8CE7-E4729F323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A8DDA-64F8-1E8B-C2CC-33CB18E20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F8580-7C9D-4396-C289-69714616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1B75-CBD0-B1D4-E816-4C2DBF736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2B224-ED56-0767-0117-FF8A09B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5EAB4-BD86-49CB-9D22-38B7C21A594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927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246EF-BD7A-0C83-E664-BC92C001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E14EE-D980-1BC7-2A33-EFEDA2930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2FDAE-8012-915F-2EEE-EEECC84BC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6538F-1AAC-1195-67DF-0F51876BF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96423-181B-B4D9-0C45-3FE96DB76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AFCD5-2BDD-9774-23BF-D7793CEA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7774F-9A55-42F5-8EB6-A5A234F4F54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86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C9BC-CA92-B2F6-A4BC-00AC4A39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E08BB-5EB1-8D7B-6AE9-B8C13052B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F4902-F6FA-AB3E-1693-B11C18074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38686-BFF8-AFC8-C7E0-1B7638306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E32F3-0A72-73A0-A0EB-8D25A2FC11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709C3-E435-8E05-A813-602A7942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F6E7E6-87FE-F513-1CFB-4DF218BD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87492-662E-6600-2953-885BCAF0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E04A5-D170-4444-8656-271E52D1A5B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510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2511D-BD44-FC3C-861F-C24D5C86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8F5BD8-2D68-BBC8-FD30-B12596272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552706-292F-0817-0B9D-495D82E1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CB05A-1EDE-C265-C4E2-F65D68871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D413-229F-4CF0-86DD-F70D7233E69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385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A34F1F-53A9-8367-C4B9-94A284558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65626A-A2A8-1E94-65FA-D1E3E023E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65150-8E7D-D909-4273-DD7D8719C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FC3E8-959E-47DF-BB1A-04498CDE4A3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100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E938-E836-F8C2-A332-A43795582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9E7D1-EDC3-F671-DA1A-507D104B7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6C8F8-5A8C-EFBB-F62D-C6FA4D671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AF356-E26E-1956-BBD0-D9B8AD5F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E7718-B8F9-BB7C-6176-EA538788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C86B7-ED2F-3221-B1A7-E090D117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73B59-C7BA-45BB-8CF2-74CBEDF494D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168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FA91-0625-DE36-1BAC-A3CF15641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BC49EC-7480-74A8-7C3C-8B781C0CC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8034B-1F28-31F2-1AB1-D1B91480C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69773-5386-4E35-4DCD-F6A50C35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B1AB7-5E66-5249-4CE1-B309B1D6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E5425-739B-2A50-877C-BE634CA6A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BBD86-D59F-4AE2-95A4-F245C904847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086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A76433-F561-1D1E-B72C-4A0AA9D82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0257A-6554-F769-86DE-4EB2D6948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60DFA-626B-17A3-50AA-E9871246B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7DEDE-5362-1888-2DCC-4E8883922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8B61D-B701-3F41-B406-CB3ECF9F4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BA9C40-E06B-486B-8B44-C4CCEFC190E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164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cid:image001.png@01D6770D.18B6511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/school-performance-tables" TargetMode="External"/><Relationship Id="rId2" Type="http://schemas.openxmlformats.org/officeDocument/2006/relationships/hyperlink" Target="http://www.ofsted.gov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eadmissions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rnet.gov.uk/anti-frau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cid:image001.png@01D6770D.18B6511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arnet.gov.uk/schooladmissions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barnet.gov.uk/directories/schools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8">
            <a:extLst>
              <a:ext uri="{FF2B5EF4-FFF2-40B4-BE49-F238E27FC236}">
                <a16:creationId xmlns:a16="http://schemas.microsoft.com/office/drawing/2014/main" id="{0CC4F60D-C3F2-4198-BCDD-DE5BF367B2B3}"/>
              </a:ext>
            </a:extLst>
          </p:cNvPr>
          <p:cNvSpPr/>
          <p:nvPr/>
        </p:nvSpPr>
        <p:spPr>
          <a:xfrm>
            <a:off x="-5" y="0"/>
            <a:ext cx="9144000" cy="6858000"/>
          </a:xfrm>
          <a:custGeom>
            <a:avLst/>
            <a:gdLst>
              <a:gd name="f0" fmla="val w"/>
              <a:gd name="f1" fmla="val h"/>
              <a:gd name="f2" fmla="val 0"/>
              <a:gd name="f3" fmla="val 11051997"/>
              <a:gd name="f4" fmla="val 7919999"/>
              <a:gd name="f5" fmla="val 10673080"/>
              <a:gd name="f6" fmla="val 3127629"/>
              <a:gd name="f7" fmla="val 3584625"/>
              <a:gd name="f8" fmla="val 1904974"/>
              <a:gd name="f9" fmla="val 3781437"/>
              <a:gd name="f10" fmla="val 1306170"/>
              <a:gd name="f11" fmla="val 4481893"/>
              <a:gd name="f12" fmla="val 5121567"/>
              <a:gd name="f13" fmla="*/ f0 1 11051997"/>
              <a:gd name="f14" fmla="*/ f1 1 7919999"/>
              <a:gd name="f15" fmla="+- f4 0 f2"/>
              <a:gd name="f16" fmla="+- f3 0 f2"/>
              <a:gd name="f17" fmla="*/ f16 1 11051997"/>
              <a:gd name="f18" fmla="*/ f15 1 7919999"/>
              <a:gd name="f19" fmla="*/ f2 1 f17"/>
              <a:gd name="f20" fmla="*/ f3 1 f17"/>
              <a:gd name="f21" fmla="*/ f2 1 f18"/>
              <a:gd name="f22" fmla="*/ f4 1 f18"/>
              <a:gd name="f23" fmla="*/ f19 f13 1"/>
              <a:gd name="f24" fmla="*/ f20 f13 1"/>
              <a:gd name="f25" fmla="*/ f22 f14 1"/>
              <a:gd name="f26" fmla="*/ f21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6" r="f24" b="f25"/>
            <a:pathLst>
              <a:path w="11051997" h="7919999">
                <a:moveTo>
                  <a:pt x="f5" y="f2"/>
                </a:moveTo>
                <a:lnTo>
                  <a:pt x="f6" y="f7"/>
                </a:lnTo>
                <a:lnTo>
                  <a:pt x="f2" y="f8"/>
                </a:lnTo>
                <a:lnTo>
                  <a:pt x="f2" y="f9"/>
                </a:lnTo>
                <a:lnTo>
                  <a:pt x="f10" y="f11"/>
                </a:lnTo>
                <a:lnTo>
                  <a:pt x="f2" y="f12"/>
                </a:lnTo>
                <a:lnTo>
                  <a:pt x="f2" y="f4"/>
                </a:lnTo>
                <a:lnTo>
                  <a:pt x="f3" y="f4"/>
                </a:lnTo>
                <a:lnTo>
                  <a:pt x="f3" y="f2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defTabSz="68578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>
                <a:solidFill>
                  <a:srgbClr val="FFFFFF"/>
                </a:solidFill>
                <a:latin typeface="Calibri"/>
              </a:rPr>
              <a:t>Update for 2018</a:t>
            </a:r>
            <a:endParaRPr lang="en-GB" sz="135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5D218D12-3654-4330-BB68-655A23188807}"/>
              </a:ext>
            </a:extLst>
          </p:cNvPr>
          <p:cNvSpPr txBox="1"/>
          <p:nvPr/>
        </p:nvSpPr>
        <p:spPr>
          <a:xfrm>
            <a:off x="4359091" y="5730874"/>
            <a:ext cx="425808" cy="984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noAutofit/>
          </a:bodyPr>
          <a:lstStyle/>
          <a:p>
            <a:pPr algn="ctr" defTabSz="68578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E7160E-FFB2-4782-9D5F-3358B3EC3B72}" type="slidenum">
              <a:rPr lang="en-GB" sz="700">
                <a:solidFill>
                  <a:srgbClr val="000000"/>
                </a:solidFill>
                <a:latin typeface="Arial"/>
              </a:rPr>
              <a:pPr algn="ctr" defTabSz="68578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GB" sz="7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D598C96E-3334-46EC-8488-494BC4E285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9632" y="3649327"/>
            <a:ext cx="6984776" cy="1262859"/>
          </a:xfrm>
        </p:spPr>
        <p:txBody>
          <a:bodyPr>
            <a:noAutofit/>
          </a:bodyPr>
          <a:lstStyle/>
          <a:p>
            <a:pPr lvl="0"/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school in 2023</a:t>
            </a:r>
          </a:p>
        </p:txBody>
      </p:sp>
      <p:pic>
        <p:nvPicPr>
          <p:cNvPr id="8" name="Picture 7" descr="BELSLogo">
            <a:extLst>
              <a:ext uri="{FF2B5EF4-FFF2-40B4-BE49-F238E27FC236}">
                <a16:creationId xmlns:a16="http://schemas.microsoft.com/office/drawing/2014/main" id="{4A566CF8-6155-4F00-A3C4-DD811D89833E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82" y="0"/>
            <a:ext cx="1852501" cy="12628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728FFD78-3BE1-4DB1-95DC-0F7537A5364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1082" y="5170102"/>
            <a:ext cx="8283866" cy="5271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217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949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>
            <a:extLst>
              <a:ext uri="{FF2B5EF4-FFF2-40B4-BE49-F238E27FC236}">
                <a16:creationId xmlns:a16="http://schemas.microsoft.com/office/drawing/2014/main" id="{80535AE3-168B-289B-85E7-D9746F1140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8099" y="1818751"/>
            <a:ext cx="8378825" cy="4614863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at Performance Tables and Ofsted reports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latest Ofsted reports are available from the Ofsted website 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www.ofsted.gov.uk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achievement and attainment tables are available at 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www.gov.uk/school-performance-tables</a:t>
            </a:r>
            <a:endParaRPr lang="en-GB" altLang="en-US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2" name="Picture 6">
            <a:extLst>
              <a:ext uri="{FF2B5EF4-FFF2-40B4-BE49-F238E27FC236}">
                <a16:creationId xmlns:a16="http://schemas.microsoft.com/office/drawing/2014/main" id="{02EBDACD-A3A8-B071-0E75-545A5326B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5062538"/>
            <a:ext cx="1189037" cy="85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>
            <a:extLst>
              <a:ext uri="{FF2B5EF4-FFF2-40B4-BE49-F238E27FC236}">
                <a16:creationId xmlns:a16="http://schemas.microsoft.com/office/drawing/2014/main" id="{F8450D9E-410B-BA71-AA83-35CFBB34E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137150"/>
            <a:ext cx="18383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FAD2CD54-02CE-E70F-43CD-9D1C6BE4B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2680" y="404812"/>
            <a:ext cx="7313613" cy="915987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>
            <a:extLst>
              <a:ext uri="{FF2B5EF4-FFF2-40B4-BE49-F238E27FC236}">
                <a16:creationId xmlns:a16="http://schemas.microsoft.com/office/drawing/2014/main" id="{E38C6FFD-716A-E0FF-0E17-A81FAF5936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0525" y="1748441"/>
            <a:ext cx="8362950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carefully at the admission criteria for each school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siblings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children of staff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distance</a:t>
            </a:r>
          </a:p>
        </p:txBody>
      </p:sp>
      <p:pic>
        <p:nvPicPr>
          <p:cNvPr id="14340" name="Picture 6" descr="royalty-free-check-list-clipart-illustration-437161-285x300">
            <a:extLst>
              <a:ext uri="{FF2B5EF4-FFF2-40B4-BE49-F238E27FC236}">
                <a16:creationId xmlns:a16="http://schemas.microsoft.com/office/drawing/2014/main" id="{1E383E39-1665-37D6-AE0D-40F8AC959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9"/>
          <a:stretch>
            <a:fillRect/>
          </a:stretch>
        </p:blipFill>
        <p:spPr bwMode="auto">
          <a:xfrm>
            <a:off x="5435600" y="2924175"/>
            <a:ext cx="27146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783E157B-6407-D713-6B52-82B81B8D1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211591"/>
            <a:ext cx="7313612" cy="915988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943A3063-01DB-5AED-91CC-DBA28E0FB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8903" y="397311"/>
            <a:ext cx="7906196" cy="799441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28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Cut-off Distances</a:t>
            </a:r>
            <a:br>
              <a:rPr lang="en-GB" altLang="en-US" sz="28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</a:br>
            <a:r>
              <a:rPr lang="en-GB" altLang="en-US" sz="28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Community Primary Schools April 2022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:a16="http://schemas.microsoft.com/office/drawing/2014/main" id="{7A117108-5EBC-1675-66EA-D419BE8B1B58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89647088"/>
              </p:ext>
            </p:extLst>
          </p:nvPr>
        </p:nvGraphicFramePr>
        <p:xfrm>
          <a:off x="618902" y="1405372"/>
          <a:ext cx="7906195" cy="5263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6778">
                  <a:extLst>
                    <a:ext uri="{9D8B030D-6E8A-4147-A177-3AD203B41FA5}">
                      <a16:colId xmlns:a16="http://schemas.microsoft.com/office/drawing/2014/main" val="1479324238"/>
                    </a:ext>
                  </a:extLst>
                </a:gridCol>
                <a:gridCol w="791444">
                  <a:extLst>
                    <a:ext uri="{9D8B030D-6E8A-4147-A177-3AD203B41FA5}">
                      <a16:colId xmlns:a16="http://schemas.microsoft.com/office/drawing/2014/main" val="2352803312"/>
                    </a:ext>
                  </a:extLst>
                </a:gridCol>
                <a:gridCol w="972817">
                  <a:extLst>
                    <a:ext uri="{9D8B030D-6E8A-4147-A177-3AD203B41FA5}">
                      <a16:colId xmlns:a16="http://schemas.microsoft.com/office/drawing/2014/main" val="3450508026"/>
                    </a:ext>
                  </a:extLst>
                </a:gridCol>
                <a:gridCol w="2094029">
                  <a:extLst>
                    <a:ext uri="{9D8B030D-6E8A-4147-A177-3AD203B41FA5}">
                      <a16:colId xmlns:a16="http://schemas.microsoft.com/office/drawing/2014/main" val="2079289629"/>
                    </a:ext>
                  </a:extLst>
                </a:gridCol>
                <a:gridCol w="1055257">
                  <a:extLst>
                    <a:ext uri="{9D8B030D-6E8A-4147-A177-3AD203B41FA5}">
                      <a16:colId xmlns:a16="http://schemas.microsoft.com/office/drawing/2014/main" val="3039858360"/>
                    </a:ext>
                  </a:extLst>
                </a:gridCol>
                <a:gridCol w="1075870">
                  <a:extLst>
                    <a:ext uri="{9D8B030D-6E8A-4147-A177-3AD203B41FA5}">
                      <a16:colId xmlns:a16="http://schemas.microsoft.com/office/drawing/2014/main" val="1041778970"/>
                    </a:ext>
                  </a:extLst>
                </a:gridCol>
              </a:tblGrid>
              <a:tr h="6306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Name of School                                           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Inside priority area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Outside priority area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Name of School                                           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Inside priority area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Outside priority area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829483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Barnfield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0.236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Goldbeaters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0.529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None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56941470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Bell Lane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Holly Park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39467589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Brookland Infant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0.643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Livingstone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0.242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None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4179381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Brunswick Park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0.678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Manorside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0.243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None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04368401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Chalgrove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Martin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1.581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817464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Church Hill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Monkfrith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0.531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81765443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Colindale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0.361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None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Moss Hall Infant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0.917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65422659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Coppetts Wood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0.383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None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Northside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0.178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None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43468919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Courtland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0.561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Queenswell Infant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94812513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Cromer Road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0.455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Sunnyfields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0.292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None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24310572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Danegrove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0.866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None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The Orion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0.584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94083653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Deansbrook Infant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Tudor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60987969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Dollis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Underhill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60320132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Edgware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Wessex Gardens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1916866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Fairway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0.99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Whitings Hill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0.638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None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82269400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Foulds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</a:rPr>
                        <a:t>0.238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 dirty="0">
                          <a:effectLst/>
                        </a:rPr>
                        <a:t>Woodcroft Primary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92428110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Frith Manor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Woodridge Primary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 dirty="0">
                          <a:effectLst/>
                        </a:rPr>
                        <a:t>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0.565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46414379"/>
                  </a:ext>
                </a:extLst>
              </a:tr>
              <a:tr h="257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u="none" strike="noStrike">
                          <a:effectLst/>
                        </a:rPr>
                        <a:t>Garden Suburb Infant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u="none" strike="noStrike">
                          <a:effectLst/>
                        </a:rPr>
                        <a:t>All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u="none" strike="noStrike" dirty="0">
                          <a:effectLst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u="none" strike="noStrike" dirty="0">
                          <a:effectLst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u="none" strike="noStrike" dirty="0">
                          <a:effectLst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100000">
                          <a:srgbClr val="F3D0F1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056811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>
            <a:extLst>
              <a:ext uri="{FF2B5EF4-FFF2-40B4-BE49-F238E27FC236}">
                <a16:creationId xmlns:a16="http://schemas.microsoft.com/office/drawing/2014/main" id="{248D7F98-4A5F-1396-7D96-63C109B047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23950" y="1988840"/>
            <a:ext cx="7559675" cy="3886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the admission limit</a:t>
            </a:r>
          </a:p>
          <a:p>
            <a:pPr lvl="1" eaLnBrk="1" hangingPunct="1">
              <a:lnSpc>
                <a:spcPct val="80000"/>
              </a:lnSpc>
              <a:spcBef>
                <a:spcPct val="10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school has a set number of places available 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this means some schools only have one form of entry (30 places)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larger schools have 3 or 4 forms of entry</a:t>
            </a:r>
          </a:p>
          <a:p>
            <a:pPr lvl="2" eaLnBrk="1" hangingPunct="1">
              <a:lnSpc>
                <a:spcPct val="80000"/>
              </a:lnSpc>
              <a:spcBef>
                <a:spcPct val="10000"/>
              </a:spcBef>
              <a:buClr>
                <a:srgbClr val="53A9A7"/>
              </a:buClr>
              <a:buFontTx/>
              <a:buChar char="•"/>
            </a:pPr>
            <a:endParaRPr lang="en-GB" altLang="en-US" b="1" dirty="0">
              <a:solidFill>
                <a:srgbClr val="53A9A7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Font typeface="Wingdings" panose="05000000000000000000" pitchFamily="2" charset="2"/>
              <a:buChar char="q"/>
            </a:pPr>
            <a:endParaRPr lang="en-GB" altLang="en-US" sz="2000" b="1" dirty="0">
              <a:solidFill>
                <a:srgbClr val="53A9A7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Font typeface="Wingdings" panose="05000000000000000000" pitchFamily="2" charset="2"/>
              <a:buChar char="q"/>
            </a:pPr>
            <a:endParaRPr lang="en-GB" altLang="en-US" sz="2000" b="1" dirty="0">
              <a:solidFill>
                <a:srgbClr val="53A9A7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C7294CB-DB18-E72C-5E4E-6923E5E84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3057" y="332656"/>
            <a:ext cx="7313612" cy="915988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>
            <a:extLst>
              <a:ext uri="{FF2B5EF4-FFF2-40B4-BE49-F238E27FC236}">
                <a16:creationId xmlns:a16="http://schemas.microsoft.com/office/drawing/2014/main" id="{A18BA1A8-3708-2A57-7E44-56AAA7DE67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1556793"/>
            <a:ext cx="8064500" cy="482495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soon can I apply?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None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online application system opened on </a:t>
            </a: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September 2022 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None/>
            </a:pPr>
            <a:r>
              <a:rPr lang="en-GB" altLang="en-US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 I apply?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None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need to apply online at </a:t>
            </a: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www.eadmissions.org.uk</a:t>
            </a: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None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(or check your Local Authority’s website if you live outside London)</a:t>
            </a:r>
          </a:p>
          <a:p>
            <a:pPr marL="0" indent="0" eaLnBrk="1" hangingPunct="1">
              <a:lnSpc>
                <a:spcPct val="5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if I don’t have a computer at home?</a:t>
            </a:r>
          </a:p>
          <a:p>
            <a:pPr marL="293687" lvl="1" indent="0" eaLnBrk="1" hangingPunct="1">
              <a:lnSpc>
                <a:spcPct val="80000"/>
              </a:lnSpc>
              <a:spcBef>
                <a:spcPct val="50000"/>
              </a:spcBef>
              <a:buClr>
                <a:srgbClr val="53A9A7"/>
              </a:buClr>
              <a:buNone/>
            </a:pP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can: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your smart phone or tablet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to your local library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to an internet café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 a friend or relative for help</a:t>
            </a:r>
            <a:endParaRPr lang="en-GB" altLang="en-US" sz="21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D82AA00E-BF64-C6CB-559F-1C94D109E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5408613"/>
            <a:ext cx="134620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7" name="Picture 7" descr="C:\Users\Liz.Ferrie.LBBARNET\AppData\Local\Microsoft\Windows\Temporary Internet Files\Content.IE5\O8DZLGYB\Smartphone-Thumbs-Up[1].png">
            <a:extLst>
              <a:ext uri="{FF2B5EF4-FFF2-40B4-BE49-F238E27FC236}">
                <a16:creationId xmlns:a16="http://schemas.microsoft.com/office/drawing/2014/main" id="{F97F6836-FAE6-0484-B680-3A1592DE0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4508500"/>
            <a:ext cx="119856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9E14FBE4-A1DC-B91F-7DB2-B2CFE0987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313612" cy="912812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How do I apply?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>
            <a:extLst>
              <a:ext uri="{FF2B5EF4-FFF2-40B4-BE49-F238E27FC236}">
                <a16:creationId xmlns:a16="http://schemas.microsoft.com/office/drawing/2014/main" id="{30C17E47-B524-68A2-BFCA-BBE2C2100F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412776"/>
            <a:ext cx="7308850" cy="4824536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many schools can I apply for?</a:t>
            </a:r>
          </a:p>
          <a:p>
            <a:pPr lvl="1" eaLnBrk="1" hangingPunct="1">
              <a:lnSpc>
                <a:spcPct val="80000"/>
              </a:lnSpc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apply for up to six schools</a:t>
            </a:r>
          </a:p>
          <a:p>
            <a:pPr lvl="1"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should rank the schools in your order of preference</a:t>
            </a:r>
          </a:p>
          <a:p>
            <a:pPr lvl="1"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it is important to think carefully about the order as you will not be able to change it after the closing date</a:t>
            </a:r>
          </a:p>
          <a:p>
            <a:pPr marL="0" indent="0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I apply to schools outside Barnet?</a:t>
            </a:r>
          </a:p>
          <a:p>
            <a:pPr lvl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yes, you must include all your chosen schools on the single application form, whether they are inside or outside the borough where you live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EF695E2-308A-CBD4-D5F8-868208B89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6200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>
            <a:extLst>
              <a:ext uri="{FF2B5EF4-FFF2-40B4-BE49-F238E27FC236}">
                <a16:creationId xmlns:a16="http://schemas.microsoft.com/office/drawing/2014/main" id="{032A8F52-2857-77A2-07B5-4261DCE42A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4550" y="1700213"/>
            <a:ext cx="7839075" cy="46815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spcAft>
                <a:spcPts val="1200"/>
              </a:spcAft>
              <a:buClr>
                <a:srgbClr val="53A9A7"/>
              </a:buClr>
              <a:buSzTx/>
              <a:buNone/>
              <a:defRPr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Realistic Preferences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only select one school, it </a:t>
            </a:r>
            <a:r>
              <a:rPr lang="en-GB" altLang="en-U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not </a:t>
            </a: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your chances of getting a place at the school and your child will be considered for that one school only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this is unsuccessful, you may miss out on an offer which could have been made at another school and you are likely to be offered a place at the nearest school with a vacancy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important to make realistic school choices to increase your chances of securing an offer and to avoid disappointment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important to check how places were offered last year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remember the cut-off distances are just a guide and will change every year……</a:t>
            </a:r>
          </a:p>
          <a:p>
            <a:pPr marL="640080" lvl="1" indent="-2468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……just because you live nearer to the school than the last child offered a distance place last year, it doesn’t mean your child is guaranteed a place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68619C6-D775-D440-BCDC-6B26123F4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85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>
            <a:extLst>
              <a:ext uri="{FF2B5EF4-FFF2-40B4-BE49-F238E27FC236}">
                <a16:creationId xmlns:a16="http://schemas.microsoft.com/office/drawing/2014/main" id="{1950EEA5-82DF-1289-EAA0-4C21060DBA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38225" y="1773238"/>
            <a:ext cx="7597775" cy="46085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  <a:defRPr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I need to fill in any other forms?</a:t>
            </a:r>
          </a:p>
          <a:p>
            <a:pPr lvl="1" eaLnBrk="1" hangingPunct="1">
              <a:lnSpc>
                <a:spcPct val="80000"/>
              </a:lnSpc>
              <a:spcBef>
                <a:spcPts val="24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voluntary aided schools and some foundation schools &amp; academies will ask you to complete a Supplementary Information Form (SIF)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SIF will ask for additional information, for example</a:t>
            </a:r>
          </a:p>
          <a:p>
            <a:pPr lvl="2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faith schools will ask about church attendance and request a priest’s reference</a:t>
            </a:r>
          </a:p>
          <a:p>
            <a:pPr lvl="2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Catholic schools may ask for a Certificate of Catholic Practice (CCP)</a:t>
            </a:r>
          </a:p>
          <a:p>
            <a:pPr lvl="2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Jewish schools will also ask you to complete a Certificate of Religious Practice (CRP), which must be signed by a Rabbi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SIFs, CCPs and CRPs must be returned to the individual schools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53A9A7"/>
              </a:buClr>
              <a:buFont typeface="Wingdings" panose="05000000000000000000" pitchFamily="2" charset="2"/>
              <a:buNone/>
              <a:defRPr/>
            </a:pPr>
            <a:endParaRPr lang="en-GB" altLang="en-US" sz="1800" b="1" dirty="0">
              <a:solidFill>
                <a:srgbClr val="53A9A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53A9A7"/>
              </a:buClr>
              <a:buFont typeface="Wingdings" panose="05000000000000000000" pitchFamily="2" charset="2"/>
              <a:buNone/>
              <a:defRPr/>
            </a:pPr>
            <a:endParaRPr lang="en-GB" altLang="en-US" sz="1800" b="1" dirty="0">
              <a:solidFill>
                <a:srgbClr val="53A9A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484" name="Picture 6" descr="forms">
            <a:extLst>
              <a:ext uri="{FF2B5EF4-FFF2-40B4-BE49-F238E27FC236}">
                <a16:creationId xmlns:a16="http://schemas.microsoft.com/office/drawing/2014/main" id="{F0925AB1-8435-84A6-F12A-FA811BDCD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1288256"/>
            <a:ext cx="112712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15BA041-758C-4338-C95E-4D94ADD42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85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E0D6F93-32E3-AD42-E541-518C7EEF4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/>
          <a:lstStyle/>
          <a:p>
            <a:pPr algn="r" eaLnBrk="1" hangingPunct="1"/>
            <a:r>
              <a:rPr lang="en-GB" altLang="en-US" sz="32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How do I apply?</a:t>
            </a:r>
            <a:endParaRPr lang="en-GB" altLang="en-US" sz="3200" b="1" dirty="0">
              <a:solidFill>
                <a:srgbClr val="53A9A7"/>
              </a:solidFill>
              <a:latin typeface="Verdana" panose="020B0604030504040204" pitchFamily="34" charset="0"/>
            </a:endParaRP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41DFB103-0C6D-1FE8-E6BF-901C3A4CB4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470025"/>
            <a:ext cx="8280400" cy="4983163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else do I need to provide?</a:t>
            </a:r>
          </a:p>
          <a:p>
            <a:pPr lvl="1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Proof of address</a:t>
            </a:r>
          </a:p>
          <a:p>
            <a:pPr lvl="2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permanent address must be used on the application form</a:t>
            </a:r>
          </a:p>
          <a:p>
            <a:pPr lvl="2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</a:t>
            </a:r>
            <a:r>
              <a:rPr lang="en-GB" altLang="en-US" sz="20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not </a:t>
            </a: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a temporary address or an address of convenience, this includes a child minder’s address, a business address or the address of a relative or friend</a:t>
            </a:r>
          </a:p>
          <a:p>
            <a:pPr lvl="2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you own a property previously used as a home address and apply from another address, the second address will be treated as an address of convenience</a:t>
            </a:r>
          </a:p>
          <a:p>
            <a:pPr lvl="2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you have moved in recent months you may be asked to provide proof of the new address and proof that you have disposed of the previous address</a:t>
            </a:r>
          </a:p>
          <a:p>
            <a:pPr lvl="1" eaLnBrk="1" hangingPunct="1">
              <a:spcBef>
                <a:spcPts val="800"/>
              </a:spcBef>
              <a:buClr>
                <a:schemeClr val="accent1">
                  <a:lumMod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copy of your child’s birth certificate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AEB972-F79D-72E3-D9C9-7CF2D8F646F7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>
            <a:extLst>
              <a:ext uri="{FF2B5EF4-FFF2-40B4-BE49-F238E27FC236}">
                <a16:creationId xmlns:a16="http://schemas.microsoft.com/office/drawing/2014/main" id="{1DBEB207-C582-639B-832E-A1ADE19D60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1412777"/>
            <a:ext cx="7956550" cy="5256312"/>
          </a:xfrm>
        </p:spPr>
        <p:txBody>
          <a:bodyPr>
            <a:normAutofit/>
          </a:bodyPr>
          <a:lstStyle/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year a small number of parents provide a false address to get a school place</a:t>
            </a: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doing so they could be depriving your child of a place</a:t>
            </a: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providing false information is a criminal offence</a:t>
            </a: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know someone who intends to use a false address, you can report this in confidence to the Corporate Anti-Fraud Team</a:t>
            </a: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it online at 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www.barnet.gov.uk/anti-fraud</a:t>
            </a:r>
            <a:endParaRPr lang="en-GB" altLang="en-US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ts val="8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the fraud hotline on 020 8359 2007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1E9CD89-23F1-528D-B203-E3BB9CA2C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627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Fraudulent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C061038-5551-DBE7-9626-358BFBE9E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433129"/>
            <a:ext cx="7886700" cy="90764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  <p:grpSp>
        <p:nvGrpSpPr>
          <p:cNvPr id="5123" name="Group 6">
            <a:extLst>
              <a:ext uri="{FF2B5EF4-FFF2-40B4-BE49-F238E27FC236}">
                <a16:creationId xmlns:a16="http://schemas.microsoft.com/office/drawing/2014/main" id="{A4EBCBEE-542B-6C38-AFFC-14F9C139C525}"/>
              </a:ext>
            </a:extLst>
          </p:cNvPr>
          <p:cNvGrpSpPr>
            <a:grpSpLocks/>
          </p:cNvGrpSpPr>
          <p:nvPr/>
        </p:nvGrpSpPr>
        <p:grpSpPr bwMode="auto">
          <a:xfrm>
            <a:off x="992188" y="1989138"/>
            <a:ext cx="7251700" cy="4679950"/>
            <a:chOff x="323850" y="815975"/>
            <a:chExt cx="8351838" cy="5335588"/>
          </a:xfrm>
        </p:grpSpPr>
        <p:pic>
          <p:nvPicPr>
            <p:cNvPr id="5124" name="Picture 5" descr="college%20cartoon">
              <a:extLst>
                <a:ext uri="{FF2B5EF4-FFF2-40B4-BE49-F238E27FC236}">
                  <a16:creationId xmlns:a16="http://schemas.microsoft.com/office/drawing/2014/main" id="{9F0C0B0E-D4E7-B4D5-FDB2-4479AB72CC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0" y="815975"/>
              <a:ext cx="8351838" cy="533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5" name="Text Box 6">
              <a:extLst>
                <a:ext uri="{FF2B5EF4-FFF2-40B4-BE49-F238E27FC236}">
                  <a16:creationId xmlns:a16="http://schemas.microsoft.com/office/drawing/2014/main" id="{2FE01B5E-3193-D5C2-9B72-C54D3C065F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7813" y="1341438"/>
              <a:ext cx="1079500" cy="1084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Have you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started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looking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at schools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" panose="020B0604020202020204" pitchFamily="34" charset="0"/>
                </a:rPr>
                <a:t>yet?</a:t>
              </a:r>
              <a:endParaRPr lang="en-US" altLang="en-US" sz="11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>
            <a:extLst>
              <a:ext uri="{FF2B5EF4-FFF2-40B4-BE49-F238E27FC236}">
                <a16:creationId xmlns:a16="http://schemas.microsoft.com/office/drawing/2014/main" id="{7589998F-1C90-F9FA-10E8-39B56AA456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3600" y="2060575"/>
            <a:ext cx="6588125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is the closing date?</a:t>
            </a:r>
          </a:p>
          <a:p>
            <a:pPr lvl="1" eaLnBrk="1" hangingPunct="1">
              <a:lnSpc>
                <a:spcPct val="150000"/>
              </a:lnSpc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 January 2023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online system will close at 12 midnight on 15 January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3538B0D-C018-154F-CCE4-B36E011B1D46}"/>
              </a:ext>
            </a:extLst>
          </p:cNvPr>
          <p:cNvGrpSpPr>
            <a:grpSpLocks/>
          </p:cNvGrpSpPr>
          <p:nvPr/>
        </p:nvGrpSpPr>
        <p:grpSpPr bwMode="auto">
          <a:xfrm>
            <a:off x="5508104" y="4075113"/>
            <a:ext cx="2305050" cy="1871662"/>
            <a:chOff x="6588125" y="4437063"/>
            <a:chExt cx="2305050" cy="1871662"/>
          </a:xfrm>
        </p:grpSpPr>
        <p:pic>
          <p:nvPicPr>
            <p:cNvPr id="23557" name="Picture 4" descr="C:\Users\Liz.Ferrie.LBBARNET\AppData\Local\Microsoft\Windows\Temporary Internet Files\Content.IE5\I9361JG2\calendar-icon[1].png">
              <a:extLst>
                <a:ext uri="{FF2B5EF4-FFF2-40B4-BE49-F238E27FC236}">
                  <a16:creationId xmlns:a16="http://schemas.microsoft.com/office/drawing/2014/main" id="{10CB15C9-CFEA-CE67-6390-3C77796C8A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125" y="4437063"/>
              <a:ext cx="1871663" cy="187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7B959928-8DAB-47D1-097C-053217A5FC3F}"/>
                </a:ext>
              </a:extLst>
            </p:cNvPr>
            <p:cNvCxnSpPr/>
            <p:nvPr/>
          </p:nvCxnSpPr>
          <p:spPr>
            <a:xfrm flipH="1">
              <a:off x="7812088" y="4797425"/>
              <a:ext cx="1081087" cy="71913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B199A30D-8963-EE27-0B04-82EB4E989A06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719138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>
            <a:extLst>
              <a:ext uri="{FF2B5EF4-FFF2-40B4-BE49-F238E27FC236}">
                <a16:creationId xmlns:a16="http://schemas.microsoft.com/office/drawing/2014/main" id="{066D3932-58D0-304E-5BDE-D407382E1B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340769"/>
            <a:ext cx="8420100" cy="531562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happens if I miss the closing date?</a:t>
            </a:r>
          </a:p>
          <a:p>
            <a:pPr lvl="2" eaLnBrk="1" hangingPunct="1">
              <a:spcBef>
                <a:spcPts val="18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application will be given lower priority than on-time applications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previous years some children did not get a place at their older sibling’s school because their applications were late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late applications may be treated as ‘on-time’ if there is an exceptional reason (for example illness or you have just moved into the borough)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must let the Admissions Team know your reason by      </a:t>
            </a: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February 2023</a:t>
            </a:r>
          </a:p>
          <a:p>
            <a:pPr marL="457200" lvl="1" indent="0" eaLnBrk="1" hangingPunct="1">
              <a:spcBef>
                <a:spcPts val="600"/>
              </a:spcBef>
              <a:spcAft>
                <a:spcPts val="600"/>
              </a:spcAft>
              <a:buClr>
                <a:srgbClr val="53A9A7"/>
              </a:buClr>
              <a:buFont typeface="Wingdings" panose="05000000000000000000" pitchFamily="2" charset="2"/>
              <a:buNone/>
            </a:pPr>
            <a:endParaRPr lang="en-GB" altLang="en-US" sz="2400" b="1" dirty="0">
              <a:solidFill>
                <a:srgbClr val="53A9A7"/>
              </a:solidFill>
            </a:endParaRPr>
          </a:p>
        </p:txBody>
      </p:sp>
      <p:pic>
        <p:nvPicPr>
          <p:cNvPr id="24579" name="Picture 2" descr="C:\Users\Liz.Ferrie.LBBARNET\AppData\Local\Microsoft\Windows\Temporary Internet Files\Content.IE5\7ZTG2UZ6\being-on-time1[1].gif">
            <a:extLst>
              <a:ext uri="{FF2B5EF4-FFF2-40B4-BE49-F238E27FC236}">
                <a16:creationId xmlns:a16="http://schemas.microsoft.com/office/drawing/2014/main" id="{BFE66D73-6079-9684-8E6E-9D83AB758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517231"/>
            <a:ext cx="1152128" cy="838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E82EEEF-EE8A-775A-C519-505D5BB19D54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How do I apply?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55FC71F-6E67-14B6-A46B-AA7DF9360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914399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rgbClr val="53A9A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happens next?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78D4928E-DD3F-F208-E725-925441C2D9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58888" y="1844675"/>
            <a:ext cx="7345362" cy="41148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Co-ordinated admissions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admissions process is co-ordinated by all 33 London boroughs, neighbouring boroughs and other home counties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application lists are exchanged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lists are drawn up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lists are exchanged</a:t>
            </a:r>
          </a:p>
        </p:txBody>
      </p:sp>
      <p:pic>
        <p:nvPicPr>
          <p:cNvPr id="4" name="Picture 6" descr="Figure 2. Map of London boroughs showing the course of the River Lea in London.">
            <a:extLst>
              <a:ext uri="{FF2B5EF4-FFF2-40B4-BE49-F238E27FC236}">
                <a16:creationId xmlns:a16="http://schemas.microsoft.com/office/drawing/2014/main" id="{B9910AEA-EEE7-6729-8BC0-2620D321C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717032"/>
            <a:ext cx="24352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165C52AB-42F4-09C6-0844-245BF1F537E3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What happens next?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1AA6D36-B896-55C4-18BA-891768B9D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/>
          <a:lstStyle/>
          <a:p>
            <a:pPr algn="r" eaLnBrk="1" hangingPunct="1"/>
            <a:r>
              <a:rPr lang="en-GB" altLang="en-US" sz="3200" b="1" dirty="0">
                <a:solidFill>
                  <a:srgbClr val="53A9A7"/>
                </a:solidFill>
                <a:latin typeface="Verdana" panose="020B0604030504040204" pitchFamily="34" charset="0"/>
              </a:rPr>
              <a:t>What happens next?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35E8B57E-0A0D-8AF1-8FB8-C1855E67C8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8029575" cy="4640262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will places be allocated?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the school is over-subscribed, the published oversubscription criteria will be applied to decide who can be offered a place 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each school listed on the application form will be considered against the individual school’s oversubscription criteria 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your order of school preference is </a:t>
            </a:r>
            <a:r>
              <a:rPr lang="en-GB" altLang="en-US" sz="24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passed to the individual schools.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838E41B-9394-A72A-A764-9180921153D2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What happens next?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>
            <a:extLst>
              <a:ext uri="{FF2B5EF4-FFF2-40B4-BE49-F238E27FC236}">
                <a16:creationId xmlns:a16="http://schemas.microsoft.com/office/drawing/2014/main" id="{EA914D28-3625-9AB5-4155-207638078A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I be offered more than one school place?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the applicant qualifies for a place at more than one school, a place will be offered at the school that was ranked as the higher preference on the application form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lower preferences will be withdrawn and offered to other children</a:t>
            </a:r>
          </a:p>
          <a:p>
            <a:pPr lvl="1" eaLnBrk="1" hangingPunct="1"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child will be offered more than one school.</a:t>
            </a:r>
          </a:p>
          <a:p>
            <a:pPr lvl="1" eaLnBrk="1" hangingPunct="1">
              <a:spcBef>
                <a:spcPct val="100000"/>
              </a:spcBef>
            </a:pPr>
            <a:endParaRPr lang="en-GB" altLang="en-US" sz="2000" b="1" dirty="0">
              <a:solidFill>
                <a:schemeClr val="bg2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C9C1A8-1FB7-661E-D67F-9A7659F71E5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59619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Offers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>
            <a:extLst>
              <a:ext uri="{FF2B5EF4-FFF2-40B4-BE49-F238E27FC236}">
                <a16:creationId xmlns:a16="http://schemas.microsoft.com/office/drawing/2014/main" id="{E0768FE6-F1F1-F1E1-F9CF-C0040812BF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916113"/>
            <a:ext cx="8029575" cy="4175125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will I hear?</a:t>
            </a:r>
          </a:p>
          <a:p>
            <a:pPr lvl="1" eaLnBrk="1" hangingPunct="1">
              <a:lnSpc>
                <a:spcPct val="150000"/>
              </a:lnSpc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 Offer Day is </a:t>
            </a: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Monday 17 April 2023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emails will be sent to all applicants in the evening of  17 April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applicants who are not offered their first choice can log in to their eAdmissions account for further information</a:t>
            </a:r>
          </a:p>
          <a:p>
            <a:pPr lvl="1" eaLnBrk="1" hangingPunct="1">
              <a:spcBef>
                <a:spcPct val="55000"/>
              </a:spcBef>
              <a:buClr>
                <a:srgbClr val="53A9A7"/>
              </a:buClr>
              <a:buFont typeface="Wingdings" panose="05000000000000000000" pitchFamily="2" charset="2"/>
              <a:buChar char="q"/>
            </a:pPr>
            <a:endParaRPr lang="en-GB" altLang="en-US" b="1" dirty="0">
              <a:solidFill>
                <a:srgbClr val="53A9A7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6180CFA-04B2-ACF3-9A3D-759898C3100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Offers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>
            <a:extLst>
              <a:ext uri="{FF2B5EF4-FFF2-40B4-BE49-F238E27FC236}">
                <a16:creationId xmlns:a16="http://schemas.microsoft.com/office/drawing/2014/main" id="{79268C49-7A42-FCEB-A71A-998932B339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472" y="1268760"/>
            <a:ext cx="8137525" cy="475252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30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Accepting offers</a:t>
            </a:r>
          </a:p>
          <a:p>
            <a:pPr lvl="1" eaLnBrk="1" hangingPunct="1">
              <a:spcBef>
                <a:spcPct val="55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on the ‘Reply’ button at the bottom of the offer email notification and log into your eAdmissions account and submit your response</a:t>
            </a:r>
          </a:p>
          <a:p>
            <a:pPr lvl="1" eaLnBrk="1" hangingPunct="1">
              <a:lnSpc>
                <a:spcPct val="150000"/>
              </a:lnSpc>
              <a:spcBef>
                <a:spcPct val="55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places must be accepted by </a:t>
            </a: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May 2023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ABAD42-0941-4FE6-2DE8-D772268FA1F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687388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Offers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>
            <a:extLst>
              <a:ext uri="{FF2B5EF4-FFF2-40B4-BE49-F238E27FC236}">
                <a16:creationId xmlns:a16="http://schemas.microsoft.com/office/drawing/2014/main" id="{8E26A7B3-D6BC-9E2F-5609-81DA7AB7E4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2963" y="1989138"/>
            <a:ext cx="8280400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happens if I don’t get any of my preference schools?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possible your child will be allocated an alternative school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will normally be the nearest school with a vacancy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 on the waiting lists</a:t>
            </a:r>
          </a:p>
          <a:p>
            <a:pPr lvl="1" eaLnBrk="1" hangingPunct="1">
              <a:spcBef>
                <a:spcPct val="55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appeal for a place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92FB8A8-4CC7-E0F6-6A6F-85ECEABA8C2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903635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No offer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208D811-CBA1-6742-63BF-B495BD333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313613" cy="1143000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rgbClr val="53A9A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Appeals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2839EB7E-F8DD-E766-0F7F-2D2F4DC6C9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1368" y="1508125"/>
            <a:ext cx="7561263" cy="4032447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 parent has the right of appeal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appeals are heard by an independent panel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have the opportunity to present your case in person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FC4F010-EAE6-8E50-9FD4-0A7E36F9113C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Appeals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9384ECB-0D78-F3D9-43FB-D236699A9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313613" cy="1143000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rgbClr val="53A9A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….however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4088EB5E-EC8A-AEFA-1436-5DD50FD5CB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0578" y="1508125"/>
            <a:ext cx="7705725" cy="45434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Reception class appeals are nearly always unsuccessful….</a:t>
            </a:r>
          </a:p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because….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infant class sizes must not exceed 30 children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infant class appeals are only successful if you can prove that the local authority or the school has made a mistake </a:t>
            </a:r>
          </a:p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that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decision not to offer a place was not rational or was outrageous in its defiance of logic 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Char char="§"/>
              <a:defRPr/>
            </a:pPr>
            <a:endParaRPr lang="en-GB" altLang="en-US" sz="1900" b="1" dirty="0">
              <a:solidFill>
                <a:srgbClr val="53A9A7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E71EB90-744E-8FAD-A848-CAAEACAEA7AC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365125"/>
            <a:ext cx="7886700" cy="83185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……however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8F14087-1545-15A8-81B0-C326D7461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03633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D629F750-C843-BF91-AF1E-CE4F0325EB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5500" y="1989137"/>
            <a:ext cx="7689850" cy="2879725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100000"/>
              </a:spcBef>
              <a:buClr>
                <a:srgbClr val="7030A0"/>
              </a:buClr>
              <a:buSzTx/>
              <a:buNone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I know which school is right for my child?</a:t>
            </a:r>
          </a:p>
          <a:p>
            <a:pPr marL="0" indent="0" eaLnBrk="1" hangingPunct="1">
              <a:spcBef>
                <a:spcPct val="100000"/>
              </a:spcBef>
              <a:buClr>
                <a:srgbClr val="7030A0"/>
              </a:buClr>
              <a:buSzTx/>
              <a:buNone/>
            </a:pP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can help me make that decision?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8">
            <a:extLst>
              <a:ext uri="{FF2B5EF4-FFF2-40B4-BE49-F238E27FC236}">
                <a16:creationId xmlns:a16="http://schemas.microsoft.com/office/drawing/2014/main" id="{0CC4F60D-C3F2-4198-BCDD-DE5BF367B2B3}"/>
              </a:ext>
            </a:extLst>
          </p:cNvPr>
          <p:cNvSpPr/>
          <p:nvPr/>
        </p:nvSpPr>
        <p:spPr>
          <a:xfrm>
            <a:off x="-5" y="0"/>
            <a:ext cx="9144000" cy="6858000"/>
          </a:xfrm>
          <a:custGeom>
            <a:avLst/>
            <a:gdLst>
              <a:gd name="f0" fmla="val w"/>
              <a:gd name="f1" fmla="val h"/>
              <a:gd name="f2" fmla="val 0"/>
              <a:gd name="f3" fmla="val 11051997"/>
              <a:gd name="f4" fmla="val 7919999"/>
              <a:gd name="f5" fmla="val 10673080"/>
              <a:gd name="f6" fmla="val 3127629"/>
              <a:gd name="f7" fmla="val 3584625"/>
              <a:gd name="f8" fmla="val 1904974"/>
              <a:gd name="f9" fmla="val 3781437"/>
              <a:gd name="f10" fmla="val 1306170"/>
              <a:gd name="f11" fmla="val 4481893"/>
              <a:gd name="f12" fmla="val 5121567"/>
              <a:gd name="f13" fmla="*/ f0 1 11051997"/>
              <a:gd name="f14" fmla="*/ f1 1 7919999"/>
              <a:gd name="f15" fmla="+- f4 0 f2"/>
              <a:gd name="f16" fmla="+- f3 0 f2"/>
              <a:gd name="f17" fmla="*/ f16 1 11051997"/>
              <a:gd name="f18" fmla="*/ f15 1 7919999"/>
              <a:gd name="f19" fmla="*/ f2 1 f17"/>
              <a:gd name="f20" fmla="*/ f3 1 f17"/>
              <a:gd name="f21" fmla="*/ f2 1 f18"/>
              <a:gd name="f22" fmla="*/ f4 1 f18"/>
              <a:gd name="f23" fmla="*/ f19 f13 1"/>
              <a:gd name="f24" fmla="*/ f20 f13 1"/>
              <a:gd name="f25" fmla="*/ f22 f14 1"/>
              <a:gd name="f26" fmla="*/ f21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6" r="f24" b="f25"/>
            <a:pathLst>
              <a:path w="11051997" h="7919999">
                <a:moveTo>
                  <a:pt x="f5" y="f2"/>
                </a:moveTo>
                <a:lnTo>
                  <a:pt x="f6" y="f7"/>
                </a:lnTo>
                <a:lnTo>
                  <a:pt x="f2" y="f8"/>
                </a:lnTo>
                <a:lnTo>
                  <a:pt x="f2" y="f9"/>
                </a:lnTo>
                <a:lnTo>
                  <a:pt x="f10" y="f11"/>
                </a:lnTo>
                <a:lnTo>
                  <a:pt x="f2" y="f12"/>
                </a:lnTo>
                <a:lnTo>
                  <a:pt x="f2" y="f4"/>
                </a:lnTo>
                <a:lnTo>
                  <a:pt x="f3" y="f4"/>
                </a:lnTo>
                <a:lnTo>
                  <a:pt x="f3" y="f2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defTabSz="68578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>
                <a:solidFill>
                  <a:srgbClr val="FFFFFF"/>
                </a:solidFill>
                <a:latin typeface="Calibri"/>
              </a:rPr>
              <a:t>Update for 2018</a:t>
            </a:r>
            <a:endParaRPr lang="en-GB" sz="135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5D218D12-3654-4330-BB68-655A23188807}"/>
              </a:ext>
            </a:extLst>
          </p:cNvPr>
          <p:cNvSpPr txBox="1"/>
          <p:nvPr/>
        </p:nvSpPr>
        <p:spPr>
          <a:xfrm>
            <a:off x="4359091" y="5730874"/>
            <a:ext cx="425808" cy="984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noAutofit/>
          </a:bodyPr>
          <a:lstStyle/>
          <a:p>
            <a:pPr algn="ctr" defTabSz="68578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E7160E-FFB2-4782-9D5F-3358B3EC3B72}" type="slidenum">
              <a:rPr lang="en-GB" sz="700">
                <a:solidFill>
                  <a:srgbClr val="000000"/>
                </a:solidFill>
                <a:latin typeface="Arial"/>
              </a:rPr>
              <a:pPr algn="ctr" defTabSz="68578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30</a:t>
            </a:fld>
            <a:endParaRPr lang="en-GB" sz="7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D598C96E-3334-46EC-8488-494BC4E285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69922" y="3292007"/>
            <a:ext cx="3780420" cy="1620180"/>
          </a:xfrm>
        </p:spPr>
        <p:txBody>
          <a:bodyPr>
            <a:normAutofit/>
          </a:bodyPr>
          <a:lstStyle/>
          <a:p>
            <a:pPr lvl="0"/>
            <a:r>
              <a:rPr 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school in 2023</a:t>
            </a:r>
          </a:p>
        </p:txBody>
      </p:sp>
      <p:pic>
        <p:nvPicPr>
          <p:cNvPr id="8" name="Picture 7" descr="BELSLogo">
            <a:extLst>
              <a:ext uri="{FF2B5EF4-FFF2-40B4-BE49-F238E27FC236}">
                <a16:creationId xmlns:a16="http://schemas.microsoft.com/office/drawing/2014/main" id="{4A566CF8-6155-4F00-A3C4-DD811D89833E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82" y="0"/>
            <a:ext cx="1852501" cy="12628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728FFD78-3BE1-4DB1-95DC-0F7537A5364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1082" y="5170102"/>
            <a:ext cx="8283866" cy="5271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217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6876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>
            <a:extLst>
              <a:ext uri="{FF2B5EF4-FFF2-40B4-BE49-F238E27FC236}">
                <a16:creationId xmlns:a16="http://schemas.microsoft.com/office/drawing/2014/main" id="{A002E1FC-56A4-02AB-A598-65CEDD1882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349500"/>
            <a:ext cx="7905750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Talk to your child</a:t>
            </a:r>
          </a:p>
          <a:p>
            <a:pPr lvl="1" eaLnBrk="1" hangingPunct="1">
              <a:lnSpc>
                <a:spcPct val="20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find out what is best for them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consider how they will travel to school</a:t>
            </a:r>
          </a:p>
          <a:p>
            <a:pPr lvl="1" eaLnBrk="1" hangingPunct="1">
              <a:spcBef>
                <a:spcPct val="50000"/>
              </a:spcBef>
            </a:pPr>
            <a:endParaRPr lang="en-GB" altLang="en-US" sz="24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4F25B57-7018-9D4E-6733-0DFA3A5D9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76672"/>
            <a:ext cx="7313613" cy="895350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C8E2450-6DF8-66F6-A3C3-550428B55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476250"/>
            <a:ext cx="7313613" cy="895350"/>
          </a:xfrm>
        </p:spPr>
        <p:txBody>
          <a:bodyPr/>
          <a:lstStyle/>
          <a:p>
            <a:pPr algn="r" eaLnBrk="1" hangingPunct="1"/>
            <a:r>
              <a:rPr lang="en-GB" altLang="en-US" sz="3200" b="1" dirty="0">
                <a:solidFill>
                  <a:srgbClr val="53A9A7"/>
                </a:solidFill>
                <a:latin typeface="Verdana" panose="020B0604030504040204" pitchFamily="34" charset="0"/>
              </a:rPr>
              <a:t>Choosing a school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682ED945-F78E-7EB7-D42B-FCDB15D366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  <a:defRPr/>
            </a:pPr>
            <a:r>
              <a:rPr lang="en-GB" altLang="en-US" sz="4400" b="1" dirty="0">
                <a:solidFill>
                  <a:schemeClr val="accent1">
                    <a:lumMod val="75000"/>
                  </a:schemeClr>
                </a:solidFill>
              </a:rPr>
              <a:t>Visit the schools</a:t>
            </a:r>
          </a:p>
          <a:p>
            <a:pPr marL="533400" lvl="1" indent="-533400" eaLnBrk="1" hangingPunct="1">
              <a:spcBef>
                <a:spcPts val="30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talk to the headteacher &amp; staff</a:t>
            </a:r>
          </a:p>
          <a:p>
            <a:pPr marL="533400" lvl="1" indent="-533400" eaLnBrk="1" hangingPunct="1">
              <a:spcBef>
                <a:spcPts val="18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 for a tour of the school</a:t>
            </a:r>
            <a:endParaRPr lang="en-GB" altLang="en-US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33400" lvl="1" indent="-533400" eaLnBrk="1" hangingPunct="1">
              <a:spcBef>
                <a:spcPts val="1800"/>
              </a:spcBef>
              <a:buClr>
                <a:schemeClr val="tx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en-GB" altLang="en-US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… however, you will need to check the visiting arrangements with individual schools as access may be </a:t>
            </a:r>
            <a:r>
              <a:rPr lang="en-GB" altLang="en-US" sz="32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restricted post-Covid</a:t>
            </a:r>
            <a:endParaRPr lang="en-GB" altLang="en-US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66D601D-8463-43DB-5ED7-FF35024A7E2B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433129"/>
            <a:ext cx="7886700" cy="907640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>
            <a:extLst>
              <a:ext uri="{FF2B5EF4-FFF2-40B4-BE49-F238E27FC236}">
                <a16:creationId xmlns:a16="http://schemas.microsoft.com/office/drawing/2014/main" id="{FC3ADB1C-E9FD-63DA-C215-7FEC1A8942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060575"/>
            <a:ext cx="7761288" cy="3886200"/>
          </a:xfrm>
        </p:spPr>
        <p:txBody>
          <a:bodyPr/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4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 the school prospectus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it will have detailed information about:</a:t>
            </a:r>
          </a:p>
          <a:p>
            <a:pPr lvl="2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the school is run</a:t>
            </a:r>
          </a:p>
          <a:p>
            <a:pPr lvl="2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admissions criteria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available from the school</a:t>
            </a:r>
          </a:p>
          <a:p>
            <a:pPr lvl="1" eaLnBrk="1" hangingPunct="1">
              <a:spcBef>
                <a:spcPct val="5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download from the school website</a:t>
            </a:r>
          </a:p>
          <a:p>
            <a:pPr lvl="1" eaLnBrk="1" hangingPunct="1">
              <a:spcBef>
                <a:spcPct val="50000"/>
              </a:spcBef>
            </a:pPr>
            <a:endParaRPr lang="en-GB" altLang="en-US" b="1" dirty="0">
              <a:solidFill>
                <a:schemeClr val="bg2"/>
              </a:solidFill>
            </a:endParaRPr>
          </a:p>
        </p:txBody>
      </p:sp>
      <p:pic>
        <p:nvPicPr>
          <p:cNvPr id="7" name="Picture 6" descr="prospectus">
            <a:extLst>
              <a:ext uri="{FF2B5EF4-FFF2-40B4-BE49-F238E27FC236}">
                <a16:creationId xmlns:a16="http://schemas.microsoft.com/office/drawing/2014/main" id="{F8B6B90B-6139-C19B-F24F-F9A70670F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0968"/>
            <a:ext cx="191260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C9CBF257-6C15-BEDA-D15D-D11D7EB6D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903635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436740B5-74DC-B643-3DD6-D8498E8E97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916113"/>
            <a:ext cx="7921625" cy="10795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100000"/>
              </a:spcBef>
              <a:buClr>
                <a:srgbClr val="53A9A7"/>
              </a:buClr>
              <a:buSzTx/>
              <a:buNone/>
            </a:pPr>
            <a:r>
              <a:rPr lang="en-GB" altLang="en-US" sz="3600" b="1" dirty="0">
                <a:solidFill>
                  <a:schemeClr val="accent1">
                    <a:lumMod val="75000"/>
                  </a:schemeClr>
                </a:solidFill>
              </a:rPr>
              <a:t>Read the primary education booklet published by your home local authority</a:t>
            </a:r>
          </a:p>
        </p:txBody>
      </p:sp>
      <p:sp>
        <p:nvSpPr>
          <p:cNvPr id="117767" name="Rectangle 7">
            <a:extLst>
              <a:ext uri="{FF2B5EF4-FFF2-40B4-BE49-F238E27FC236}">
                <a16:creationId xmlns:a16="http://schemas.microsoft.com/office/drawing/2014/main" id="{56CE35CF-B6D1-8168-43CB-739FCD51A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3813" y="3644900"/>
            <a:ext cx="6408737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533400" indent="-3540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179387" lvl="1" indent="0" eaLnBrk="1" hangingPunct="1">
              <a:lnSpc>
                <a:spcPct val="90000"/>
              </a:lnSpc>
              <a:spcBef>
                <a:spcPct val="100000"/>
              </a:spcBef>
              <a:buClr>
                <a:srgbClr val="7030A0"/>
              </a:buClr>
              <a:buNone/>
            </a:pPr>
            <a:r>
              <a:rPr lang="en-GB" altLang="en-US" sz="2400" b="1" dirty="0">
                <a:solidFill>
                  <a:srgbClr val="7030A0"/>
                </a:solidFill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</a:rPr>
              <a:t>download Barnet’s booklet at    </a:t>
            </a:r>
            <a:r>
              <a:rPr lang="en-GB" altLang="en-US" sz="2000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www.barnet.gov.uk/schooladmissions</a:t>
            </a:r>
            <a:r>
              <a:rPr lang="en-GB" altLang="en-US" sz="19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buClr>
                <a:srgbClr val="7030A0"/>
              </a:buClr>
              <a:buFont typeface="Wingdings" panose="05000000000000000000" pitchFamily="2" charset="2"/>
              <a:buChar char="§"/>
            </a:pPr>
            <a:endParaRPr lang="en-GB" altLang="en-US" sz="1900" b="1" dirty="0">
              <a:solidFill>
                <a:srgbClr val="53A9A7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GB" altLang="en-US" sz="3200" b="1" dirty="0">
              <a:solidFill>
                <a:srgbClr val="53A9A7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450CB3A-18E3-9701-3E80-DA968791F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519806"/>
            <a:ext cx="7313613" cy="798512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F2CFDD-96C6-E43F-20B8-7E723587D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007378"/>
            <a:ext cx="2232248" cy="311339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C46A66E5-3AB3-150D-CF92-868D20C1B4E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70740" y="1662567"/>
            <a:ext cx="5365555" cy="1296988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ct val="9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  <a:defRPr/>
            </a:pPr>
            <a:r>
              <a:rPr lang="en-GB" altLang="en-US" sz="7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also find details of Barnet primary schools in the Schools Directory at </a:t>
            </a:r>
          </a:p>
          <a:p>
            <a:pPr marL="0" indent="0" eaLnBrk="1" hangingPunct="1">
              <a:lnSpc>
                <a:spcPct val="90000"/>
              </a:lnSpc>
              <a:spcBef>
                <a:spcPct val="100000"/>
              </a:spcBef>
              <a:buClr>
                <a:srgbClr val="53A9A7"/>
              </a:buClr>
              <a:buSzTx/>
              <a:buNone/>
              <a:defRPr/>
            </a:pPr>
            <a:r>
              <a:rPr lang="en-GB" altLang="en-US" sz="9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www.barnet.gov.uk/directories/schools</a:t>
            </a:r>
            <a:endParaRPr lang="en-GB" altLang="en-US" sz="9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Char char="§"/>
              <a:defRPr/>
            </a:pPr>
            <a:endParaRPr lang="en-GB" altLang="en-US" sz="1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defRPr/>
            </a:pPr>
            <a:r>
              <a:rPr lang="en-GB" altLang="en-US" sz="1800" b="1" dirty="0">
                <a:solidFill>
                  <a:srgbClr val="53A9A7"/>
                </a:solidFill>
              </a:rPr>
              <a:t>  </a:t>
            </a:r>
            <a:endParaRPr lang="en-GB" altLang="en-US" sz="1800" b="1" dirty="0">
              <a:solidFill>
                <a:schemeClr val="bg2"/>
              </a:solidFill>
            </a:endParaRPr>
          </a:p>
        </p:txBody>
      </p:sp>
      <p:pic>
        <p:nvPicPr>
          <p:cNvPr id="11268" name="Picture 1">
            <a:extLst>
              <a:ext uri="{FF2B5EF4-FFF2-40B4-BE49-F238E27FC236}">
                <a16:creationId xmlns:a16="http://schemas.microsoft.com/office/drawing/2014/main" id="{6E8B51C6-A4F6-B553-A31B-B85FE6594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68" y="3140968"/>
            <a:ext cx="8678334" cy="299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600E5573-D1B0-E39A-2099-BF2546D5C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5338" y="538163"/>
            <a:ext cx="7313613" cy="798512"/>
          </a:xfr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/>
          <a:p>
            <a:pPr algn="ctr" defTabSz="685783"/>
            <a:r>
              <a:rPr lang="en-GB" altLang="en-US" sz="4400" b="1" kern="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>
            <a:extLst>
              <a:ext uri="{FF2B5EF4-FFF2-40B4-BE49-F238E27FC236}">
                <a16:creationId xmlns:a16="http://schemas.microsoft.com/office/drawing/2014/main" id="{CDD4B819-C018-2C99-E65F-C33C5ED47E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4525" y="1701800"/>
            <a:ext cx="8064500" cy="469741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Bef>
                <a:spcPct val="100000"/>
              </a:spcBef>
              <a:buClr>
                <a:srgbClr val="53A9A7"/>
              </a:buClr>
              <a:buSzTx/>
              <a:buFont typeface="Wingdings" panose="05000000000000000000" pitchFamily="2" charset="2"/>
              <a:buNone/>
              <a:tabLst>
                <a:tab pos="1076325" algn="l"/>
              </a:tabLst>
            </a:pPr>
            <a:r>
              <a:rPr lang="en-GB" alt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Talk to the Customer Contact Centre</a:t>
            </a:r>
          </a:p>
          <a:p>
            <a:pPr lvl="1" eaLnBrk="1" hangingPunct="1">
              <a:lnSpc>
                <a:spcPct val="80000"/>
              </a:lnSpc>
              <a:spcBef>
                <a:spcPts val="54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076325" algn="l"/>
              </a:tabLst>
            </a:pPr>
            <a:r>
              <a:rPr lang="en-GB" alt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team can offer you advice and answer your questions</a:t>
            </a:r>
          </a:p>
          <a:p>
            <a:pPr lvl="1" eaLnBrk="1" hangingPunct="1">
              <a:lnSpc>
                <a:spcPct val="80000"/>
              </a:lnSpc>
              <a:spcBef>
                <a:spcPct val="10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076325" algn="l"/>
              </a:tabLst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how do I contact them?  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tabLst>
                <a:tab pos="1076325" algn="l"/>
              </a:tabLst>
            </a:pPr>
            <a:r>
              <a:rPr lang="en-GB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020 8359 7651</a:t>
            </a:r>
          </a:p>
          <a:p>
            <a:pPr marL="979487" lvl="2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tx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tabLst>
                <a:tab pos="1076325" algn="l"/>
              </a:tabLst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live outside Barnet, you will find the contact details for your admissions team in Barnet’s primary education booklet</a:t>
            </a:r>
          </a:p>
        </p:txBody>
      </p:sp>
      <p:pic>
        <p:nvPicPr>
          <p:cNvPr id="6" name="Picture 5" descr="C:\Users\Liz.Ferrie.LBBARNET\AppData\Local\Microsoft\Windows\Temporary Internet Files\Content.IE5\YIRIRW7Q\customer-service[1].jpg">
            <a:extLst>
              <a:ext uri="{FF2B5EF4-FFF2-40B4-BE49-F238E27FC236}">
                <a16:creationId xmlns:a16="http://schemas.microsoft.com/office/drawing/2014/main" id="{B259FD3D-5E71-E467-7B39-E62D06E99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04" y="3140968"/>
            <a:ext cx="1295871" cy="119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63E8BD75-B1BF-EDB2-D395-49218C5B7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38" y="692696"/>
            <a:ext cx="7313613" cy="64397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8E3023F-D72F-CD24-7A50-1B83E67FB70E}"/>
              </a:ext>
            </a:extLst>
          </p:cNvPr>
          <p:cNvSpPr txBox="1">
            <a:spLocks noChangeArrowheads="1"/>
          </p:cNvSpPr>
          <p:nvPr/>
        </p:nvSpPr>
        <p:spPr>
          <a:xfrm>
            <a:off x="765338" y="538163"/>
            <a:ext cx="7313613" cy="798512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rtlCol="0" anchor="t" anchorCtr="0" compatLnSpc="1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/>
            <a:r>
              <a:rPr lang="en-GB" altLang="en-US" sz="4400" b="1" ker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Choosing a school</a:t>
            </a:r>
            <a:endParaRPr lang="en-GB" altLang="en-US" sz="4400" b="1" kern="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762EB1"/>
      </a:accent2>
      <a:accent3>
        <a:srgbClr val="C7BEEF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4363</TotalTime>
  <Words>1716</Words>
  <Application>Microsoft Office PowerPoint</Application>
  <PresentationFormat>On-screen Show (4:3)</PresentationFormat>
  <Paragraphs>285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Verdana</vt:lpstr>
      <vt:lpstr>Wingdings</vt:lpstr>
      <vt:lpstr>Wingdings 2</vt:lpstr>
      <vt:lpstr>Office Theme</vt:lpstr>
      <vt:lpstr>Starting school in 2023</vt:lpstr>
      <vt:lpstr> Choosing a school</vt:lpstr>
      <vt:lpstr> Choosing a school</vt:lpstr>
      <vt:lpstr> Choosing a school</vt:lpstr>
      <vt:lpstr>Choosing a school</vt:lpstr>
      <vt:lpstr> Choosing a school</vt:lpstr>
      <vt:lpstr> Choosing a school</vt:lpstr>
      <vt:lpstr> Choosing a school</vt:lpstr>
      <vt:lpstr>PowerPoint Presentation</vt:lpstr>
      <vt:lpstr> Choosing a school</vt:lpstr>
      <vt:lpstr> Choosing a school</vt:lpstr>
      <vt:lpstr>Cut-off Distances Community Primary Schools April 2022</vt:lpstr>
      <vt:lpstr> Choosing a school</vt:lpstr>
      <vt:lpstr>How do I apply?</vt:lpstr>
      <vt:lpstr> How do I apply?</vt:lpstr>
      <vt:lpstr> How do I apply?</vt:lpstr>
      <vt:lpstr> How do I apply?</vt:lpstr>
      <vt:lpstr>How do I apply?</vt:lpstr>
      <vt:lpstr> Fraudulent address</vt:lpstr>
      <vt:lpstr> How do I apply?</vt:lpstr>
      <vt:lpstr> How do I apply?</vt:lpstr>
      <vt:lpstr>What happens next?</vt:lpstr>
      <vt:lpstr>What happens next?</vt:lpstr>
      <vt:lpstr>Offers</vt:lpstr>
      <vt:lpstr> Offers</vt:lpstr>
      <vt:lpstr> Offers</vt:lpstr>
      <vt:lpstr> No offer</vt:lpstr>
      <vt:lpstr>Appeals</vt:lpstr>
      <vt:lpstr>….however</vt:lpstr>
      <vt:lpstr>Starting school in 2023</vt:lpstr>
    </vt:vector>
  </TitlesOfParts>
  <Company>Barnet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Barnet</dc:creator>
  <cp:lastModifiedBy>Arif, Ferzana</cp:lastModifiedBy>
  <cp:revision>131</cp:revision>
  <dcterms:created xsi:type="dcterms:W3CDTF">2011-06-06T16:47:01Z</dcterms:created>
  <dcterms:modified xsi:type="dcterms:W3CDTF">2022-09-09T12:41:58Z</dcterms:modified>
</cp:coreProperties>
</file>